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3" r:id="rId4"/>
    <p:sldId id="290" r:id="rId5"/>
    <p:sldId id="287" r:id="rId6"/>
    <p:sldId id="298" r:id="rId7"/>
    <p:sldId id="299" r:id="rId8"/>
    <p:sldId id="300" r:id="rId9"/>
    <p:sldId id="297" r:id="rId10"/>
    <p:sldId id="288" r:id="rId11"/>
    <p:sldId id="295" r:id="rId12"/>
    <p:sldId id="301" r:id="rId13"/>
    <p:sldId id="302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C60E-CB58-4EDC-B69F-A7AF4923524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/>
              <a:t>Meko lemljenje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Čvrstoća spoja 50-70 MPa (= čvrstoća lema)</a:t>
            </a:r>
          </a:p>
          <a:p>
            <a:pPr>
              <a:buFontTx/>
              <a:buChar char="-"/>
            </a:pPr>
            <a:r>
              <a:rPr lang="sr-Latn-CS" dirty="0"/>
              <a:t>Koristi se dodatni materijal (lem) od legure </a:t>
            </a:r>
            <a:r>
              <a:rPr lang="sr-Latn-CS" u="sng" dirty="0"/>
              <a:t>kalaja i olova </a:t>
            </a:r>
            <a:r>
              <a:rPr lang="sr-Latn-CS" dirty="0"/>
              <a:t>(63-37, 60-40, 50-50%), kalaja i cinka ili cinka i aluminijuma, najčešće u obliku žice</a:t>
            </a:r>
          </a:p>
          <a:p>
            <a:pPr>
              <a:buFontTx/>
              <a:buChar char="-"/>
            </a:pPr>
            <a:r>
              <a:rPr lang="sr-Latn-CS" dirty="0"/>
              <a:t>Zagrevanje lema vrši se električnim putem (lemilica), let-lampom, u peći, gorionikom ili laserom</a:t>
            </a:r>
          </a:p>
          <a:p>
            <a:pPr>
              <a:buFontTx/>
              <a:buChar char="-"/>
            </a:pPr>
            <a:r>
              <a:rPr lang="sr-Latn-CS" dirty="0"/>
              <a:t>Primena: elektronika (kontakti), auto-industrija (hladnjaci, popravke), cevovodi, generalno kod komponenti malih dimenzija</a:t>
            </a:r>
          </a:p>
          <a:p>
            <a:pPr>
              <a:buFontTx/>
              <a:buChar char="-"/>
            </a:pP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382000" cy="6019800"/>
          </a:xfrm>
        </p:spPr>
        <p:txBody>
          <a:bodyPr>
            <a:normAutofit lnSpcReduction="10000"/>
          </a:bodyPr>
          <a:lstStyle/>
          <a:p>
            <a:r>
              <a:rPr lang="sr-Latn-CS" u="sng" dirty="0"/>
              <a:t>Tipovi spojeva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r>
              <a:rPr lang="sr-Latn-CS" dirty="0"/>
              <a:t>Poželjni su spojevi sa većom kontaktnom površinom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r>
              <a:rPr lang="en-US" u="sng" dirty="0" err="1"/>
              <a:t>Izvori</a:t>
            </a:r>
            <a:r>
              <a:rPr lang="en-US" u="sng" dirty="0"/>
              <a:t> </a:t>
            </a:r>
            <a:r>
              <a:rPr lang="en-US" u="sng" dirty="0" err="1"/>
              <a:t>toplote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Lemilice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povremenim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stalnim</a:t>
            </a:r>
            <a:r>
              <a:rPr lang="en-US" dirty="0"/>
              <a:t> </a:t>
            </a:r>
            <a:r>
              <a:rPr lang="en-US" dirty="0" err="1"/>
              <a:t>zagrevanjem</a:t>
            </a:r>
            <a:r>
              <a:rPr lang="en-US" dirty="0"/>
              <a:t> (</a:t>
            </a:r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električno</a:t>
            </a:r>
            <a:r>
              <a:rPr lang="en-US" dirty="0"/>
              <a:t> </a:t>
            </a:r>
            <a:r>
              <a:rPr lang="en-US" dirty="0" err="1"/>
              <a:t>zagrevanje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Potapanjem</a:t>
            </a:r>
            <a:r>
              <a:rPr lang="en-US" dirty="0"/>
              <a:t> u </a:t>
            </a:r>
            <a:r>
              <a:rPr lang="en-US" dirty="0" err="1"/>
              <a:t>lem</a:t>
            </a:r>
            <a:endParaRPr lang="sr-Latn-CS" dirty="0"/>
          </a:p>
          <a:p>
            <a:pPr>
              <a:buNone/>
            </a:pP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8609" t="34375" r="10981" b="36458"/>
          <a:stretch>
            <a:fillRect/>
          </a:stretch>
        </p:blipFill>
        <p:spPr bwMode="auto">
          <a:xfrm>
            <a:off x="2286000" y="2057400"/>
            <a:ext cx="5105400" cy="20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Lemovi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Olovo</a:t>
            </a:r>
            <a:r>
              <a:rPr lang="en-US" dirty="0"/>
              <a:t>-</a:t>
            </a:r>
            <a:r>
              <a:rPr lang="en-US" dirty="0" err="1"/>
              <a:t>kalaj</a:t>
            </a:r>
            <a:r>
              <a:rPr lang="en-US" dirty="0"/>
              <a:t>: -dobra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, </a:t>
            </a:r>
            <a:r>
              <a:rPr lang="en-US" dirty="0" err="1"/>
              <a:t>najčešća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, </a:t>
            </a:r>
            <a:r>
              <a:rPr lang="en-US" dirty="0" err="1"/>
              <a:t>moguć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</a:t>
            </a:r>
            <a:r>
              <a:rPr lang="en-US" dirty="0" err="1"/>
              <a:t>srebra</a:t>
            </a:r>
            <a:r>
              <a:rPr lang="en-US" dirty="0"/>
              <a:t> (~2,5 %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meh.osobina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Kalaj-antimon</a:t>
            </a:r>
            <a:r>
              <a:rPr lang="en-US" dirty="0"/>
              <a:t>: -</a:t>
            </a:r>
            <a:r>
              <a:rPr lang="en-US" dirty="0" err="1"/>
              <a:t>viša</a:t>
            </a:r>
            <a:r>
              <a:rPr lang="en-US" dirty="0"/>
              <a:t> </a:t>
            </a:r>
            <a:r>
              <a:rPr lang="en-US" dirty="0" err="1"/>
              <a:t>el.provodljivost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olovo-kalaj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Kalaj-cink</a:t>
            </a:r>
            <a:r>
              <a:rPr lang="en-US" dirty="0"/>
              <a:t>: -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 </a:t>
            </a:r>
            <a:r>
              <a:rPr lang="en-US" dirty="0" err="1"/>
              <a:t>aluminijuma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Al,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elektrohemijsku</a:t>
            </a:r>
            <a:r>
              <a:rPr lang="en-US" dirty="0"/>
              <a:t> </a:t>
            </a:r>
            <a:r>
              <a:rPr lang="en-US" dirty="0" err="1"/>
              <a:t>koroziju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Topitelji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Neorganska</a:t>
            </a:r>
            <a:r>
              <a:rPr lang="en-US" dirty="0"/>
              <a:t> </a:t>
            </a:r>
            <a:r>
              <a:rPr lang="en-US" dirty="0" err="1"/>
              <a:t>jedinjenja</a:t>
            </a:r>
            <a:r>
              <a:rPr lang="en-US" dirty="0"/>
              <a:t>: </a:t>
            </a:r>
            <a:r>
              <a:rPr lang="en-US" dirty="0" err="1"/>
              <a:t>HCl</a:t>
            </a:r>
            <a:r>
              <a:rPr lang="en-US" dirty="0"/>
              <a:t> (</a:t>
            </a:r>
            <a:r>
              <a:rPr lang="en-US" dirty="0" err="1"/>
              <a:t>sona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), ZnCl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cinkhlorid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dr., </a:t>
            </a:r>
            <a:r>
              <a:rPr lang="en-US" dirty="0" err="1"/>
              <a:t>mešavine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Organska</a:t>
            </a:r>
            <a:r>
              <a:rPr lang="en-US" dirty="0"/>
              <a:t> </a:t>
            </a:r>
            <a:r>
              <a:rPr lang="en-US" dirty="0" err="1"/>
              <a:t>jedinjenja</a:t>
            </a:r>
            <a:r>
              <a:rPr lang="en-US" dirty="0"/>
              <a:t>: </a:t>
            </a:r>
            <a:r>
              <a:rPr lang="en-US" dirty="0" err="1"/>
              <a:t>kalofonijum</a:t>
            </a:r>
            <a:r>
              <a:rPr lang="en-US" dirty="0"/>
              <a:t> (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,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)-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 </a:t>
            </a:r>
            <a:r>
              <a:rPr lang="en-US" dirty="0" err="1"/>
              <a:t>sitnih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tinol-žica</a:t>
            </a:r>
            <a:r>
              <a:rPr lang="en-US" dirty="0"/>
              <a:t> (</a:t>
            </a:r>
            <a:r>
              <a:rPr lang="en-US" dirty="0" err="1"/>
              <a:t>kalofonijum</a:t>
            </a:r>
            <a:r>
              <a:rPr lang="en-US" dirty="0"/>
              <a:t> u </a:t>
            </a:r>
            <a:r>
              <a:rPr lang="en-US" dirty="0" err="1"/>
              <a:t>kalajnoj</a:t>
            </a:r>
            <a:r>
              <a:rPr lang="en-US" dirty="0"/>
              <a:t> </a:t>
            </a:r>
            <a:r>
              <a:rPr lang="en-US" dirty="0" err="1"/>
              <a:t>žici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Lemljenje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/>
              <a:t>Postupak spajanja pomoću istopljenog dodatnog materijala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popunjava</a:t>
            </a:r>
            <a:r>
              <a:rPr lang="en-US" dirty="0"/>
              <a:t> </a:t>
            </a:r>
            <a:r>
              <a:rPr lang="en-US" dirty="0" err="1"/>
              <a:t>zazor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dirty="0"/>
              <a:t>O</a:t>
            </a:r>
            <a:r>
              <a:rPr lang="sr-Latn-CS" dirty="0"/>
              <a:t>snovni materijal</a:t>
            </a:r>
            <a:r>
              <a:rPr lang="en-US" dirty="0"/>
              <a:t> se</a:t>
            </a:r>
            <a:r>
              <a:rPr lang="sr-Latn-CS" dirty="0"/>
              <a:t> ne topi </a:t>
            </a:r>
            <a:r>
              <a:rPr lang="en-US" dirty="0"/>
              <a:t>- </a:t>
            </a:r>
            <a:r>
              <a:rPr lang="sr-Latn-CS" dirty="0"/>
              <a:t>dodatni materijal ima nižu T</a:t>
            </a:r>
            <a:r>
              <a:rPr lang="sr-Latn-CS" baseline="-25000" dirty="0"/>
              <a:t>toplj</a:t>
            </a:r>
            <a:r>
              <a:rPr lang="sr-Latn-CS" dirty="0"/>
              <a:t> od osn</a:t>
            </a:r>
            <a:r>
              <a:rPr lang="en-US" dirty="0" err="1"/>
              <a:t>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sr-Latn-CS" dirty="0"/>
              <a:t>.</a:t>
            </a:r>
          </a:p>
          <a:p>
            <a:r>
              <a:rPr lang="sr-Latn-CS" dirty="0"/>
              <a:t>Ne uspostavljaju se atomske već difuzione sile</a:t>
            </a:r>
            <a:r>
              <a:rPr lang="en-US" dirty="0"/>
              <a:t>.</a:t>
            </a:r>
            <a:endParaRPr lang="sr-Latn-CS" dirty="0"/>
          </a:p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sr-Latn-CS" dirty="0"/>
              <a:t>topitelj</a:t>
            </a:r>
            <a:r>
              <a:rPr lang="en-US" dirty="0"/>
              <a:t> -</a:t>
            </a:r>
            <a:r>
              <a:rPr lang="sr-Latn-CS" dirty="0"/>
              <a:t> za uk</a:t>
            </a:r>
            <a:r>
              <a:rPr lang="en-US" dirty="0"/>
              <a:t>l</a:t>
            </a:r>
            <a:r>
              <a:rPr lang="sr-Latn-CS" dirty="0"/>
              <a:t>anjanje oksida i nešistoća</a:t>
            </a:r>
            <a:r>
              <a:rPr lang="en-US" dirty="0"/>
              <a:t>,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oksidacije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kapilarnih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9737" t="38542" r="22108" b="42708"/>
          <a:stretch>
            <a:fillRect/>
          </a:stretch>
        </p:blipFill>
        <p:spPr bwMode="auto">
          <a:xfrm>
            <a:off x="914400" y="1828800"/>
            <a:ext cx="2895600" cy="16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715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Osnovi</a:t>
            </a:r>
            <a:r>
              <a:rPr lang="en-US" u="sng" dirty="0"/>
              <a:t> </a:t>
            </a:r>
            <a:r>
              <a:rPr lang="en-US" u="sng" dirty="0" err="1"/>
              <a:t>stvaranja</a:t>
            </a:r>
            <a:r>
              <a:rPr lang="en-US" u="sng" dirty="0"/>
              <a:t> </a:t>
            </a:r>
            <a:r>
              <a:rPr lang="en-US" u="sng" dirty="0" err="1"/>
              <a:t>spoja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Kvašenje</a:t>
            </a:r>
            <a:r>
              <a:rPr lang="en-US" sz="2800" dirty="0"/>
              <a:t> – </a:t>
            </a:r>
            <a:r>
              <a:rPr lang="en-US" sz="2800" dirty="0" err="1"/>
              <a:t>zavisi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 </a:t>
            </a:r>
            <a:r>
              <a:rPr lang="en-US" sz="2800" dirty="0" err="1"/>
              <a:t>ugla</a:t>
            </a:r>
            <a:r>
              <a:rPr lang="en-US" sz="2800" dirty="0"/>
              <a:t> </a:t>
            </a:r>
            <a:r>
              <a:rPr lang="en-US" sz="2800" dirty="0" err="1"/>
              <a:t>kvašenja</a:t>
            </a:r>
            <a:r>
              <a:rPr lang="en-US" sz="2800" dirty="0"/>
              <a:t>: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/>
              <a:t>je &lt;(40-45)</a:t>
            </a:r>
            <a:r>
              <a:rPr lang="en-US" sz="2800" baseline="30000"/>
              <a:t>o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Kapilarost</a:t>
            </a:r>
            <a:r>
              <a:rPr lang="en-US" sz="2800" dirty="0"/>
              <a:t> – </a:t>
            </a:r>
            <a:r>
              <a:rPr lang="en-US" sz="2800" dirty="0" err="1"/>
              <a:t>popunjavanje</a:t>
            </a:r>
            <a:r>
              <a:rPr lang="en-US" sz="2800" dirty="0"/>
              <a:t> </a:t>
            </a:r>
            <a:r>
              <a:rPr lang="en-US" sz="2800" dirty="0" err="1"/>
              <a:t>zazora</a:t>
            </a:r>
            <a:r>
              <a:rPr lang="en-US" sz="2800" dirty="0"/>
              <a:t> 0,025 – 0,25 mm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Difuzija</a:t>
            </a:r>
            <a:r>
              <a:rPr lang="en-US" sz="2800" dirty="0"/>
              <a:t> – </a:t>
            </a:r>
            <a:r>
              <a:rPr lang="en-US" sz="2800" dirty="0" err="1"/>
              <a:t>lem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osn</a:t>
            </a:r>
            <a:r>
              <a:rPr lang="en-US" sz="2800" dirty="0"/>
              <a:t>. mat. </a:t>
            </a:r>
            <a:r>
              <a:rPr lang="en-US" sz="2800" dirty="0" err="1"/>
              <a:t>stvaraju</a:t>
            </a:r>
            <a:r>
              <a:rPr lang="en-US" sz="2800" dirty="0"/>
              <a:t> </a:t>
            </a:r>
            <a:r>
              <a:rPr lang="en-US" sz="2800" dirty="0" err="1"/>
              <a:t>čvrste</a:t>
            </a:r>
            <a:r>
              <a:rPr lang="en-US" sz="2800" dirty="0"/>
              <a:t> </a:t>
            </a:r>
            <a:r>
              <a:rPr lang="en-US" sz="2800" dirty="0" err="1"/>
              <a:t>rastvore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intermetalna</a:t>
            </a:r>
            <a:r>
              <a:rPr lang="en-US" sz="2800" dirty="0"/>
              <a:t> </a:t>
            </a:r>
            <a:r>
              <a:rPr lang="en-US" sz="2800" dirty="0" err="1"/>
              <a:t>jedinjenja</a:t>
            </a:r>
            <a:r>
              <a:rPr lang="en-US" sz="2800" dirty="0"/>
              <a:t>.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err="1"/>
              <a:t>Dubina</a:t>
            </a:r>
            <a:r>
              <a:rPr lang="en-US" sz="2800" dirty="0"/>
              <a:t> </a:t>
            </a:r>
            <a:r>
              <a:rPr lang="en-US" sz="2800" dirty="0" err="1"/>
              <a:t>difuzije</a:t>
            </a:r>
            <a:r>
              <a:rPr lang="en-US" sz="2800" dirty="0"/>
              <a:t> </a:t>
            </a:r>
            <a:r>
              <a:rPr lang="en-US" sz="2800" dirty="0" err="1"/>
              <a:t>zavisi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 temperature, </a:t>
            </a:r>
            <a:r>
              <a:rPr lang="en-US" sz="2800" dirty="0" err="1"/>
              <a:t>trajanja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toplotne</a:t>
            </a:r>
            <a:r>
              <a:rPr lang="en-US" sz="2800" dirty="0"/>
              <a:t> </a:t>
            </a:r>
            <a:r>
              <a:rPr lang="en-US" sz="2800" dirty="0" err="1"/>
              <a:t>provodljivosti</a:t>
            </a:r>
            <a:r>
              <a:rPr lang="en-US" sz="2800" dirty="0"/>
              <a:t> osn.mat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lema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0586" t="43375" r="40044" b="51042"/>
          <a:stretch>
            <a:fillRect/>
          </a:stretch>
        </p:blipFill>
        <p:spPr bwMode="auto">
          <a:xfrm>
            <a:off x="5943600" y="914400"/>
            <a:ext cx="1905000" cy="6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19600" y="1600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n-US" baseline="-25000" dirty="0"/>
              <a:t>1,3</a:t>
            </a:r>
            <a:r>
              <a:rPr lang="en-US" dirty="0"/>
              <a:t>-površinski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osn.mat.i</a:t>
            </a:r>
            <a:r>
              <a:rPr lang="en-US" dirty="0"/>
              <a:t> </a:t>
            </a:r>
            <a:r>
              <a:rPr lang="en-US" dirty="0" err="1"/>
              <a:t>topitelja</a:t>
            </a:r>
            <a:r>
              <a:rPr lang="en-US" dirty="0"/>
              <a:t> </a:t>
            </a:r>
          </a:p>
          <a:p>
            <a:r>
              <a:rPr lang="el-GR" dirty="0"/>
              <a:t>σ</a:t>
            </a:r>
            <a:r>
              <a:rPr lang="en-US" baseline="-25000" dirty="0"/>
              <a:t>1,2</a:t>
            </a:r>
            <a:r>
              <a:rPr lang="en-US" dirty="0"/>
              <a:t>- </a:t>
            </a: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osn.mat.i</a:t>
            </a:r>
            <a:r>
              <a:rPr lang="en-US" dirty="0"/>
              <a:t> </a:t>
            </a:r>
            <a:r>
              <a:rPr lang="en-US" dirty="0" err="1"/>
              <a:t>lema</a:t>
            </a:r>
            <a:endParaRPr lang="en-US" dirty="0"/>
          </a:p>
          <a:p>
            <a:r>
              <a:rPr lang="el-GR" dirty="0"/>
              <a:t>σ</a:t>
            </a:r>
            <a:r>
              <a:rPr lang="en-US" baseline="-25000" dirty="0"/>
              <a:t>2,3</a:t>
            </a:r>
            <a:r>
              <a:rPr lang="en-US" dirty="0"/>
              <a:t>-površinski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topitelja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2079" t="32292" r="16252" b="20833"/>
          <a:stretch>
            <a:fillRect/>
          </a:stretch>
        </p:blipFill>
        <p:spPr bwMode="auto">
          <a:xfrm>
            <a:off x="6172200" y="3091249"/>
            <a:ext cx="2971800" cy="36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3200400"/>
            <a:ext cx="83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Površina</a:t>
            </a:r>
            <a:r>
              <a:rPr lang="en-US" sz="1200" dirty="0"/>
              <a:t> </a:t>
            </a:r>
            <a:r>
              <a:rPr lang="en-US" sz="1200" dirty="0" err="1"/>
              <a:t>koja</a:t>
            </a:r>
            <a:r>
              <a:rPr lang="en-US" sz="1200" dirty="0"/>
              <a:t> se </a:t>
            </a:r>
            <a:r>
              <a:rPr lang="en-US" sz="1200" dirty="0" err="1"/>
              <a:t>kvasi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3124200"/>
            <a:ext cx="10668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Ugao</a:t>
            </a:r>
            <a:r>
              <a:rPr lang="en-US" sz="1200" dirty="0"/>
              <a:t> </a:t>
            </a:r>
            <a:r>
              <a:rPr lang="en-US" sz="1200" dirty="0" err="1"/>
              <a:t>kvašenja</a:t>
            </a:r>
            <a:r>
              <a:rPr lang="en-US" sz="1200" dirty="0"/>
              <a:t> </a:t>
            </a:r>
            <a:r>
              <a:rPr lang="el-GR" sz="1200" dirty="0"/>
              <a:t>α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3505200"/>
            <a:ext cx="6858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Kap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4343400"/>
            <a:ext cx="762000" cy="6848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900" dirty="0" err="1"/>
              <a:t>Dobro</a:t>
            </a:r>
            <a:r>
              <a:rPr lang="en-US" sz="900" dirty="0"/>
              <a:t> </a:t>
            </a:r>
            <a:r>
              <a:rPr lang="en-US" sz="900" dirty="0" err="1"/>
              <a:t>kvašenje</a:t>
            </a:r>
            <a:endParaRPr lang="en-US" sz="900" dirty="0"/>
          </a:p>
          <a:p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5105400"/>
            <a:ext cx="762000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r>
              <a:rPr lang="en-US" sz="900" dirty="0" err="1"/>
              <a:t>Nepotpuno</a:t>
            </a:r>
            <a:r>
              <a:rPr lang="en-US" sz="900" dirty="0"/>
              <a:t> </a:t>
            </a:r>
            <a:r>
              <a:rPr lang="en-US" sz="900" dirty="0" err="1"/>
              <a:t>kvašenje</a:t>
            </a:r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8077200" y="5943600"/>
            <a:ext cx="685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r>
              <a:rPr lang="en-US" sz="900" dirty="0" err="1"/>
              <a:t>Bez</a:t>
            </a:r>
            <a:r>
              <a:rPr lang="en-US" sz="900" dirty="0"/>
              <a:t> </a:t>
            </a:r>
            <a:r>
              <a:rPr lang="en-US" sz="900" dirty="0" err="1"/>
              <a:t>kvašenja</a:t>
            </a:r>
            <a:endParaRPr lang="en-US" sz="900" dirty="0"/>
          </a:p>
          <a:p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Latn-CS" dirty="0"/>
              <a:t>Lemljenje može biti:</a:t>
            </a:r>
          </a:p>
          <a:p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Tvrdo (temperatura topljenja lema iznad </a:t>
            </a:r>
            <a:r>
              <a:rPr lang="en-US" dirty="0"/>
              <a:t>45</a:t>
            </a:r>
            <a:r>
              <a:rPr lang="sr-Latn-CS" dirty="0"/>
              <a:t>0</a:t>
            </a:r>
            <a:r>
              <a:rPr lang="sr-Latn-CS" baseline="30000" dirty="0"/>
              <a:t>o</a:t>
            </a:r>
            <a:r>
              <a:rPr lang="sr-Latn-CS" dirty="0"/>
              <a:t>C)</a:t>
            </a:r>
            <a:endParaRPr lang="en-US" dirty="0"/>
          </a:p>
          <a:p>
            <a:pPr marL="514350" indent="-514350">
              <a:buAutoNum type="arabicPeriod"/>
            </a:pPr>
            <a:endParaRPr lang="sr-Latn-C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sr-Latn-CS" dirty="0"/>
              <a:t>Meko (temperatura topljenja lema ispod 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45</a:t>
            </a:r>
            <a:r>
              <a:rPr lang="sr-Latn-CS" dirty="0"/>
              <a:t>0</a:t>
            </a:r>
            <a:r>
              <a:rPr lang="sr-Latn-CS" baseline="30000" dirty="0"/>
              <a:t>o</a:t>
            </a:r>
            <a:r>
              <a:rPr lang="sr-Latn-CS" dirty="0"/>
              <a:t>C)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/>
              <a:t>Prednosti nad zavarivanjem</a:t>
            </a:r>
            <a:r>
              <a:rPr lang="sr-Latn-CS" dirty="0"/>
              <a:t>:</a:t>
            </a:r>
          </a:p>
          <a:p>
            <a:pPr>
              <a:buNone/>
            </a:pPr>
            <a:r>
              <a:rPr lang="sr-Latn-CS" dirty="0"/>
              <a:t>- </a:t>
            </a:r>
            <a:r>
              <a:rPr lang="en-US" dirty="0"/>
              <a:t>	</a:t>
            </a:r>
            <a:r>
              <a:rPr lang="sr-Latn-CS" dirty="0"/>
              <a:t>Mogućnost spajanja svih materijala i spajanja raznorodnih materijala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zavariti</a:t>
            </a:r>
            <a:r>
              <a:rPr lang="en-US" dirty="0"/>
              <a:t> (</a:t>
            </a:r>
            <a:r>
              <a:rPr lang="en-US" dirty="0" err="1"/>
              <a:t>metali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nemetali</a:t>
            </a:r>
            <a:r>
              <a:rPr lang="en-US" dirty="0"/>
              <a:t>, </a:t>
            </a:r>
            <a:r>
              <a:rPr lang="en-US" dirty="0" err="1"/>
              <a:t>kompoziti</a:t>
            </a:r>
            <a:r>
              <a:rPr lang="en-US" dirty="0"/>
              <a:t>,…).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Manji unos toplote – </a:t>
            </a:r>
            <a:r>
              <a:rPr lang="en-US" dirty="0" err="1"/>
              <a:t>nema</a:t>
            </a:r>
            <a:r>
              <a:rPr lang="sr-Latn-CS" dirty="0"/>
              <a:t> deformacij</a:t>
            </a:r>
            <a:r>
              <a:rPr lang="en-US" dirty="0"/>
              <a:t>a.</a:t>
            </a:r>
            <a:endParaRPr lang="sr-Latn-CS" dirty="0"/>
          </a:p>
          <a:p>
            <a:pPr>
              <a:buFontTx/>
              <a:buChar char="-"/>
            </a:pP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osn.mat.se ne </a:t>
            </a:r>
            <a:r>
              <a:rPr lang="en-US" dirty="0" err="1"/>
              <a:t>menjaju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.</a:t>
            </a:r>
            <a:endParaRPr lang="sr-Latn-CS" dirty="0"/>
          </a:p>
          <a:p>
            <a:pPr>
              <a:buFontTx/>
              <a:buChar char="-"/>
            </a:pPr>
            <a:endParaRPr lang="sr-Latn-CS" dirty="0"/>
          </a:p>
          <a:p>
            <a:r>
              <a:rPr lang="sr-Latn-CS" u="sng" dirty="0"/>
              <a:t>Nedostaci u odnosu na zavarivanje</a:t>
            </a:r>
            <a:r>
              <a:rPr lang="sr-Latn-CS" dirty="0"/>
              <a:t>:</a:t>
            </a:r>
          </a:p>
          <a:p>
            <a:pPr>
              <a:buNone/>
            </a:pPr>
            <a:r>
              <a:rPr lang="sr-Latn-CS" dirty="0"/>
              <a:t>- </a:t>
            </a:r>
            <a:r>
              <a:rPr lang="en-US" dirty="0"/>
              <a:t>	M</a:t>
            </a:r>
            <a:r>
              <a:rPr lang="sr-Latn-CS" dirty="0"/>
              <a:t>anja čvrstoća spoja</a:t>
            </a:r>
          </a:p>
          <a:p>
            <a:pPr>
              <a:buNone/>
            </a:pPr>
            <a:r>
              <a:rPr lang="sr-Latn-CS" dirty="0"/>
              <a:t>- </a:t>
            </a:r>
            <a:r>
              <a:rPr lang="en-US" dirty="0"/>
              <a:t>	</a:t>
            </a:r>
            <a:r>
              <a:rPr lang="sr-Latn-CS" dirty="0"/>
              <a:t>Često su potrebni preklopni spojevi zbog povećanja površine kontakta i čvrstoće čime raste masa spoja (konstrukcije)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b="1" u="sng" dirty="0" err="1"/>
              <a:t>Tvrdo</a:t>
            </a:r>
            <a:r>
              <a:rPr lang="en-US" b="1" u="sng" dirty="0"/>
              <a:t> </a:t>
            </a:r>
            <a:r>
              <a:rPr lang="en-US" b="1" u="sng" dirty="0" err="1"/>
              <a:t>lemljenje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Koraci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 err="1"/>
              <a:t>Čišćenje</a:t>
            </a:r>
            <a:r>
              <a:rPr lang="en-US" sz="2400" dirty="0"/>
              <a:t> </a:t>
            </a:r>
            <a:r>
              <a:rPr lang="en-US" sz="2400" dirty="0" err="1"/>
              <a:t>površina</a:t>
            </a:r>
            <a:r>
              <a:rPr lang="en-US" sz="2400" dirty="0"/>
              <a:t> (</a:t>
            </a:r>
            <a:r>
              <a:rPr lang="en-US" sz="2400" dirty="0" err="1"/>
              <a:t>hemijsko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mehaničko</a:t>
            </a:r>
            <a:r>
              <a:rPr lang="en-US" sz="2400" dirty="0"/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Postavljanje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fiksiranje</a:t>
            </a:r>
            <a:r>
              <a:rPr lang="en-US" sz="2400" dirty="0"/>
              <a:t> </a:t>
            </a:r>
            <a:r>
              <a:rPr lang="en-US" sz="2400" dirty="0" err="1"/>
              <a:t>delova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Nanošenje</a:t>
            </a:r>
            <a:r>
              <a:rPr lang="en-US" sz="2400" dirty="0"/>
              <a:t> </a:t>
            </a:r>
            <a:r>
              <a:rPr lang="en-US" sz="2400" dirty="0" err="1"/>
              <a:t>topitelja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Nanošenje</a:t>
            </a:r>
            <a:r>
              <a:rPr lang="en-US" sz="2400" dirty="0"/>
              <a:t> </a:t>
            </a:r>
            <a:r>
              <a:rPr lang="en-US" sz="2400" dirty="0" err="1"/>
              <a:t>lema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Zagrevanje</a:t>
            </a:r>
            <a:r>
              <a:rPr lang="en-US" sz="2400" dirty="0"/>
              <a:t> (</a:t>
            </a:r>
            <a:r>
              <a:rPr lang="en-US" sz="2400" dirty="0" err="1"/>
              <a:t>gorionikom</a:t>
            </a:r>
            <a:r>
              <a:rPr lang="en-US" sz="2400" dirty="0"/>
              <a:t>, </a:t>
            </a:r>
            <a:r>
              <a:rPr lang="en-US" sz="2400" dirty="0" err="1"/>
              <a:t>elektrolučno</a:t>
            </a:r>
            <a:r>
              <a:rPr lang="en-US" sz="2400" dirty="0"/>
              <a:t>, </a:t>
            </a:r>
            <a:r>
              <a:rPr lang="en-US" sz="2400" dirty="0" err="1"/>
              <a:t>elektrootporno</a:t>
            </a:r>
            <a:r>
              <a:rPr lang="en-US" sz="2400" dirty="0"/>
              <a:t>, </a:t>
            </a:r>
            <a:r>
              <a:rPr lang="en-US" sz="2400" dirty="0" err="1"/>
              <a:t>indukciono</a:t>
            </a:r>
            <a:r>
              <a:rPr lang="en-US" sz="2400" dirty="0"/>
              <a:t>, u </a:t>
            </a:r>
            <a:r>
              <a:rPr lang="en-US" sz="2400" dirty="0" err="1"/>
              <a:t>peći</a:t>
            </a:r>
            <a:r>
              <a:rPr lang="en-US" sz="2400" dirty="0"/>
              <a:t>, </a:t>
            </a:r>
            <a:r>
              <a:rPr lang="en-US" sz="2400" dirty="0" err="1"/>
              <a:t>ultrazvukom</a:t>
            </a:r>
            <a:r>
              <a:rPr lang="en-US" sz="2400" dirty="0"/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Hlađenje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Uklanjanje</a:t>
            </a:r>
            <a:r>
              <a:rPr lang="en-US" sz="2400" dirty="0"/>
              <a:t> </a:t>
            </a:r>
            <a:r>
              <a:rPr lang="en-US" sz="2400" dirty="0" err="1"/>
              <a:t>topitelja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Lemovi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tvrdi</a:t>
            </a:r>
            <a:r>
              <a:rPr lang="en-US" dirty="0"/>
              <a:t> </a:t>
            </a:r>
            <a:r>
              <a:rPr lang="en-US" dirty="0" err="1"/>
              <a:t>lemovi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kadmijuma-slični</a:t>
            </a:r>
            <a:r>
              <a:rPr lang="en-US" dirty="0"/>
              <a:t> osn.mat.: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Ag (Ag-Cu)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mesinga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topiteljem</a:t>
            </a:r>
            <a:r>
              <a:rPr lang="en-US" dirty="0"/>
              <a:t>, Cu </a:t>
            </a:r>
            <a:r>
              <a:rPr lang="en-US" dirty="0" err="1"/>
              <a:t>i</a:t>
            </a:r>
            <a:r>
              <a:rPr lang="en-US" dirty="0"/>
              <a:t> bronze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topitelja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tvrdi</a:t>
            </a:r>
            <a:r>
              <a:rPr lang="en-US" dirty="0"/>
              <a:t> </a:t>
            </a:r>
            <a:r>
              <a:rPr lang="en-US" dirty="0" err="1"/>
              <a:t>lemovi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kadmijumom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srebra</a:t>
            </a:r>
            <a:r>
              <a:rPr lang="en-US" dirty="0"/>
              <a:t> (Ag): Ag40Cd (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,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kvašenje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topiteljem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tvrdi</a:t>
            </a:r>
            <a:r>
              <a:rPr lang="en-US" dirty="0"/>
              <a:t> </a:t>
            </a:r>
            <a:r>
              <a:rPr lang="en-US" dirty="0" err="1"/>
              <a:t>lemovi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Al-Si, Mi, Ni, 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Topitelji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nečistoća</a:t>
            </a:r>
            <a:r>
              <a:rPr lang="en-US" dirty="0"/>
              <a:t>,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oksidacije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kapilarnih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Obično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Mala </a:t>
            </a:r>
            <a:r>
              <a:rPr lang="en-US" dirty="0" err="1"/>
              <a:t>gustina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isplivali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površinu</a:t>
            </a:r>
            <a:r>
              <a:rPr lang="en-US" dirty="0"/>
              <a:t> </a:t>
            </a:r>
            <a:r>
              <a:rPr lang="en-US" dirty="0" err="1"/>
              <a:t>lema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Temp.topljenja</a:t>
            </a:r>
            <a:r>
              <a:rPr lang="en-US" dirty="0"/>
              <a:t> 20-40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ispod</a:t>
            </a:r>
            <a:r>
              <a:rPr lang="en-US" dirty="0"/>
              <a:t> temperature </a:t>
            </a:r>
            <a:r>
              <a:rPr lang="en-US" dirty="0" err="1"/>
              <a:t>tečnog</a:t>
            </a:r>
            <a:r>
              <a:rPr lang="en-US" dirty="0"/>
              <a:t> </a:t>
            </a:r>
            <a:r>
              <a:rPr lang="en-US" dirty="0" err="1"/>
              <a:t>lema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Boraks</a:t>
            </a:r>
            <a:r>
              <a:rPr lang="en-US" dirty="0"/>
              <a:t>, </a:t>
            </a:r>
            <a:r>
              <a:rPr lang="en-US" dirty="0" err="1"/>
              <a:t>natrijumtetraborat</a:t>
            </a:r>
            <a:r>
              <a:rPr lang="en-US" dirty="0"/>
              <a:t>, </a:t>
            </a:r>
            <a:r>
              <a:rPr lang="en-US" dirty="0" err="1"/>
              <a:t>borna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, </a:t>
            </a:r>
            <a:r>
              <a:rPr lang="en-US" dirty="0" err="1"/>
              <a:t>jedinjenja</a:t>
            </a:r>
            <a:r>
              <a:rPr lang="en-US" dirty="0"/>
              <a:t> </a:t>
            </a:r>
            <a:r>
              <a:rPr lang="en-US" dirty="0" err="1"/>
              <a:t>fluora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hlora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2667000" cy="5592763"/>
          </a:xfrm>
        </p:spPr>
        <p:txBody>
          <a:bodyPr/>
          <a:lstStyle/>
          <a:p>
            <a:r>
              <a:rPr lang="sr-Latn-CS" u="sng" dirty="0"/>
              <a:t>Tipovi spojeva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Poželjni su spojevi sa većom kontaktnom površinom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2872545" y="35552"/>
            <a:ext cx="6213236" cy="67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524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Tehnologija zavarivanja</vt:lpstr>
      <vt:lpstr>Lemljenje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76</cp:revision>
  <dcterms:created xsi:type="dcterms:W3CDTF">2014-04-10T12:26:01Z</dcterms:created>
  <dcterms:modified xsi:type="dcterms:W3CDTF">2016-02-25T19:44:51Z</dcterms:modified>
</cp:coreProperties>
</file>